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9866313" cy="142954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110" d="100"/>
          <a:sy n="110" d="100"/>
        </p:scale>
        <p:origin x="-174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5402" cy="714772"/>
          </a:xfrm>
          <a:prstGeom prst="rect">
            <a:avLst/>
          </a:prstGeom>
        </p:spPr>
        <p:txBody>
          <a:bodyPr vert="horz" lIns="138065" tIns="69033" rIns="138065" bIns="69033" rtlCol="0"/>
          <a:lstStyle>
            <a:lvl1pPr algn="l">
              <a:defRPr sz="1800"/>
            </a:lvl1pPr>
          </a:lstStyle>
          <a:p>
            <a:endParaRPr lang="fr-FR"/>
          </a:p>
        </p:txBody>
      </p:sp>
      <p:sp>
        <p:nvSpPr>
          <p:cNvPr id="3" name="Espace réservé de la date 2"/>
          <p:cNvSpPr>
            <a:spLocks noGrp="1"/>
          </p:cNvSpPr>
          <p:nvPr>
            <p:ph type="dt" idx="1"/>
          </p:nvPr>
        </p:nvSpPr>
        <p:spPr>
          <a:xfrm>
            <a:off x="5588628" y="0"/>
            <a:ext cx="4275402" cy="714772"/>
          </a:xfrm>
          <a:prstGeom prst="rect">
            <a:avLst/>
          </a:prstGeom>
        </p:spPr>
        <p:txBody>
          <a:bodyPr vert="horz" lIns="138065" tIns="69033" rIns="138065" bIns="69033" rtlCol="0"/>
          <a:lstStyle>
            <a:lvl1pPr algn="r">
              <a:defRPr sz="1800"/>
            </a:lvl1pPr>
          </a:lstStyle>
          <a:p>
            <a:fld id="{3132DAAB-1E49-4A97-8C73-D9DF233C872D}" type="datetimeFigureOut">
              <a:rPr lang="fr-FR" smtClean="0"/>
              <a:t>16/08/2021</a:t>
            </a:fld>
            <a:endParaRPr lang="fr-FR"/>
          </a:p>
        </p:txBody>
      </p:sp>
      <p:sp>
        <p:nvSpPr>
          <p:cNvPr id="4" name="Espace réservé de l'image des diapositives 3"/>
          <p:cNvSpPr>
            <a:spLocks noGrp="1" noRot="1" noChangeAspect="1"/>
          </p:cNvSpPr>
          <p:nvPr>
            <p:ph type="sldImg" idx="2"/>
          </p:nvPr>
        </p:nvSpPr>
        <p:spPr>
          <a:xfrm>
            <a:off x="1360488" y="1071563"/>
            <a:ext cx="7145337" cy="5360987"/>
          </a:xfrm>
          <a:prstGeom prst="rect">
            <a:avLst/>
          </a:prstGeom>
          <a:noFill/>
          <a:ln w="12700">
            <a:solidFill>
              <a:prstClr val="black"/>
            </a:solidFill>
          </a:ln>
        </p:spPr>
        <p:txBody>
          <a:bodyPr vert="horz" lIns="138065" tIns="69033" rIns="138065" bIns="69033" rtlCol="0" anchor="ctr"/>
          <a:lstStyle/>
          <a:p>
            <a:endParaRPr lang="fr-FR"/>
          </a:p>
        </p:txBody>
      </p:sp>
      <p:sp>
        <p:nvSpPr>
          <p:cNvPr id="5" name="Espace réservé des commentaires 4"/>
          <p:cNvSpPr>
            <a:spLocks noGrp="1"/>
          </p:cNvSpPr>
          <p:nvPr>
            <p:ph type="body" sz="quarter" idx="3"/>
          </p:nvPr>
        </p:nvSpPr>
        <p:spPr>
          <a:xfrm>
            <a:off x="986632" y="6790333"/>
            <a:ext cx="7893050" cy="6432947"/>
          </a:xfrm>
          <a:prstGeom prst="rect">
            <a:avLst/>
          </a:prstGeom>
        </p:spPr>
        <p:txBody>
          <a:bodyPr vert="horz" lIns="138065" tIns="69033" rIns="138065" bIns="69033"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13578185"/>
            <a:ext cx="4275402" cy="714772"/>
          </a:xfrm>
          <a:prstGeom prst="rect">
            <a:avLst/>
          </a:prstGeom>
        </p:spPr>
        <p:txBody>
          <a:bodyPr vert="horz" lIns="138065" tIns="69033" rIns="138065" bIns="69033" rtlCol="0" anchor="b"/>
          <a:lstStyle>
            <a:lvl1pPr algn="l">
              <a:defRPr sz="1800"/>
            </a:lvl1pPr>
          </a:lstStyle>
          <a:p>
            <a:endParaRPr lang="fr-FR"/>
          </a:p>
        </p:txBody>
      </p:sp>
      <p:sp>
        <p:nvSpPr>
          <p:cNvPr id="7" name="Espace réservé du numéro de diapositive 6"/>
          <p:cNvSpPr>
            <a:spLocks noGrp="1"/>
          </p:cNvSpPr>
          <p:nvPr>
            <p:ph type="sldNum" sz="quarter" idx="5"/>
          </p:nvPr>
        </p:nvSpPr>
        <p:spPr>
          <a:xfrm>
            <a:off x="5588628" y="13578185"/>
            <a:ext cx="4275402" cy="714772"/>
          </a:xfrm>
          <a:prstGeom prst="rect">
            <a:avLst/>
          </a:prstGeom>
        </p:spPr>
        <p:txBody>
          <a:bodyPr vert="horz" lIns="138065" tIns="69033" rIns="138065" bIns="69033" rtlCol="0" anchor="b"/>
          <a:lstStyle>
            <a:lvl1pPr algn="r">
              <a:defRPr sz="1800"/>
            </a:lvl1pPr>
          </a:lstStyle>
          <a:p>
            <a:fld id="{ED3B189B-EE81-4414-90E0-0CB6D94D837A}"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461A9F4-16F8-4872-8B2E-8074A2A809B8}" type="datetimeFigureOut">
              <a:rPr lang="fr-FR" smtClean="0"/>
              <a:t>16/08/2021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461A9F4-16F8-4872-8B2E-8074A2A809B8}" type="datetimeFigureOut">
              <a:rPr lang="fr-FR" smtClean="0"/>
              <a:t>16/08/2021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9461A9F4-16F8-4872-8B2E-8074A2A809B8}" type="datetimeFigureOut">
              <a:rPr lang="fr-FR" smtClean="0"/>
              <a:t>16/08/2021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461A9F4-16F8-4872-8B2E-8074A2A809B8}" type="datetimeFigureOut">
              <a:rPr lang="fr-FR" smtClean="0"/>
              <a:t>16/08/2021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461A9F4-16F8-4872-8B2E-8074A2A809B8}" type="datetimeFigureOut">
              <a:rPr lang="fr-FR" smtClean="0"/>
              <a:t>16/08/2021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461A9F4-16F8-4872-8B2E-8074A2A809B8}" type="datetimeFigureOut">
              <a:rPr lang="fr-FR" smtClean="0"/>
              <a:t>16/08/2021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80E4AC-0AB3-43D9-B160-2A623843ABE8}"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1A9F4-16F8-4872-8B2E-8074A2A809B8}" type="datetimeFigureOut">
              <a:rPr lang="fr-FR" smtClean="0"/>
              <a:t>16/08/2021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80E4AC-0AB3-43D9-B160-2A623843ABE8}"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1026" name="Picture 2" descr="LOGO"/>
          <p:cNvPicPr>
            <a:picLocks noChangeAspect="1" noChangeArrowheads="1"/>
          </p:cNvPicPr>
          <p:nvPr/>
        </p:nvPicPr>
        <p:blipFill>
          <a:blip r:embed="rId2" cstate="print"/>
          <a:srcRect/>
          <a:stretch>
            <a:fillRect/>
          </a:stretch>
        </p:blipFill>
        <p:spPr bwMode="auto">
          <a:xfrm>
            <a:off x="7236296" y="116632"/>
            <a:ext cx="1728192" cy="1182109"/>
          </a:xfrm>
          <a:prstGeom prst="rect">
            <a:avLst/>
          </a:prstGeom>
          <a:noFill/>
          <a:ln w="9525">
            <a:noFill/>
            <a:miter lim="800000"/>
            <a:headEnd/>
            <a:tailEnd/>
          </a:ln>
        </p:spPr>
      </p:pic>
      <p:sp>
        <p:nvSpPr>
          <p:cNvPr id="5" name="ZoneTexte 4"/>
          <p:cNvSpPr txBox="1"/>
          <p:nvPr/>
        </p:nvSpPr>
        <p:spPr>
          <a:xfrm>
            <a:off x="2267744" y="188640"/>
            <a:ext cx="2932213" cy="369332"/>
          </a:xfrm>
          <a:prstGeom prst="rect">
            <a:avLst/>
          </a:prstGeom>
          <a:noFill/>
          <a:ln w="19050">
            <a:solidFill>
              <a:schemeClr val="tx1"/>
            </a:solidFill>
          </a:ln>
        </p:spPr>
        <p:txBody>
          <a:bodyPr wrap="none" rtlCol="0">
            <a:spAutoFit/>
          </a:bodyPr>
          <a:lstStyle/>
          <a:p>
            <a:r>
              <a:rPr lang="fr-FR" dirty="0" smtClean="0"/>
              <a:t>Le déroulement d’un scanner</a:t>
            </a:r>
            <a:endParaRPr lang="fr-FR" dirty="0"/>
          </a:p>
        </p:txBody>
      </p:sp>
      <p:pic>
        <p:nvPicPr>
          <p:cNvPr id="1038" name="Picture 14" descr="25,892 Scanner Medical Imágenes y Fotos - 123RF"/>
          <p:cNvPicPr>
            <a:picLocks noChangeAspect="1" noChangeArrowheads="1"/>
          </p:cNvPicPr>
          <p:nvPr/>
        </p:nvPicPr>
        <p:blipFill>
          <a:blip r:embed="rId3" cstate="print"/>
          <a:srcRect/>
          <a:stretch>
            <a:fillRect/>
          </a:stretch>
        </p:blipFill>
        <p:spPr bwMode="auto">
          <a:xfrm>
            <a:off x="3995936" y="1700808"/>
            <a:ext cx="1867325" cy="1224136"/>
          </a:xfrm>
          <a:prstGeom prst="rect">
            <a:avLst/>
          </a:prstGeom>
          <a:noFill/>
        </p:spPr>
      </p:pic>
      <p:sp>
        <p:nvSpPr>
          <p:cNvPr id="12" name="ZoneTexte 11"/>
          <p:cNvSpPr txBox="1"/>
          <p:nvPr/>
        </p:nvSpPr>
        <p:spPr>
          <a:xfrm>
            <a:off x="1043608" y="692696"/>
            <a:ext cx="5040559" cy="769441"/>
          </a:xfrm>
          <a:prstGeom prst="rect">
            <a:avLst/>
          </a:prstGeom>
          <a:noFill/>
        </p:spPr>
        <p:txBody>
          <a:bodyPr wrap="square" rtlCol="0">
            <a:spAutoFit/>
          </a:bodyPr>
          <a:lstStyle/>
          <a:p>
            <a:pPr algn="just">
              <a:buFontTx/>
              <a:buChar char="-"/>
            </a:pPr>
            <a:r>
              <a:rPr lang="fr-FR" sz="1100" dirty="0" smtClean="0"/>
              <a:t>Le scanner utilisé des rayons X. Des précautions sont donc prises pour limiter au strict minimum la zone examinée et ainsi diminuer l’exposition.</a:t>
            </a:r>
          </a:p>
          <a:p>
            <a:pPr algn="just">
              <a:buFontTx/>
              <a:buChar char="-"/>
            </a:pPr>
            <a:r>
              <a:rPr lang="fr-FR" sz="1100" dirty="0"/>
              <a:t> </a:t>
            </a:r>
            <a:r>
              <a:rPr lang="fr-FR" sz="1100" dirty="0" smtClean="0"/>
              <a:t>Vous devrez retirer les vêtements contenant du métal (soutien-gorge, ceinture…) et les bijoux, pour une qualité d’examen optimale.</a:t>
            </a:r>
          </a:p>
        </p:txBody>
      </p:sp>
      <p:pic>
        <p:nvPicPr>
          <p:cNvPr id="1046" name="Picture 22" descr="concept_attention_petit_bonhomme | Santé Travail en Limousin"/>
          <p:cNvPicPr>
            <a:picLocks noChangeAspect="1" noChangeArrowheads="1"/>
          </p:cNvPicPr>
          <p:nvPr/>
        </p:nvPicPr>
        <p:blipFill>
          <a:blip r:embed="rId4" cstate="print"/>
          <a:srcRect/>
          <a:stretch>
            <a:fillRect/>
          </a:stretch>
        </p:blipFill>
        <p:spPr bwMode="auto">
          <a:xfrm>
            <a:off x="251520" y="620688"/>
            <a:ext cx="755576" cy="910675"/>
          </a:xfrm>
          <a:prstGeom prst="rect">
            <a:avLst/>
          </a:prstGeom>
          <a:noFill/>
        </p:spPr>
      </p:pic>
      <p:sp>
        <p:nvSpPr>
          <p:cNvPr id="17" name="ZoneTexte 16"/>
          <p:cNvSpPr txBox="1"/>
          <p:nvPr/>
        </p:nvSpPr>
        <p:spPr>
          <a:xfrm>
            <a:off x="251520" y="1700808"/>
            <a:ext cx="3600400" cy="1277273"/>
          </a:xfrm>
          <a:prstGeom prst="rect">
            <a:avLst/>
          </a:prstGeom>
          <a:noFill/>
        </p:spPr>
        <p:txBody>
          <a:bodyPr wrap="square" rtlCol="0">
            <a:spAutoFit/>
          </a:bodyPr>
          <a:lstStyle/>
          <a:p>
            <a:pPr algn="just"/>
            <a:r>
              <a:rPr lang="fr-FR" sz="1100" dirty="0" smtClean="0"/>
              <a:t>- Vous serez en position allongée (sur le dos le plus souvent) sur une table qui se déplace au centre d’un anneau. Les bras le long du corps ou au-dessus de la tête. Vous serez seul dans la salle d’examen mais l’équipe (deux manipulateurs radio et le médecin) se trouve derrière une vitre, elle vous voit et peut communiquer avec vous pendant toute la durée de l’examen.</a:t>
            </a:r>
            <a:endParaRPr lang="fr-FR" sz="1100" dirty="0"/>
          </a:p>
        </p:txBody>
      </p:sp>
      <p:sp>
        <p:nvSpPr>
          <p:cNvPr id="18" name="ZoneTexte 17"/>
          <p:cNvSpPr txBox="1"/>
          <p:nvPr/>
        </p:nvSpPr>
        <p:spPr>
          <a:xfrm>
            <a:off x="6156176" y="1628800"/>
            <a:ext cx="2664295" cy="1169551"/>
          </a:xfrm>
          <a:prstGeom prst="rect">
            <a:avLst/>
          </a:prstGeom>
          <a:noFill/>
        </p:spPr>
        <p:txBody>
          <a:bodyPr wrap="square" rtlCol="0">
            <a:spAutoFit/>
          </a:bodyPr>
          <a:lstStyle/>
          <a:p>
            <a:pPr algn="just"/>
            <a:r>
              <a:rPr lang="fr-FR" sz="1400" dirty="0" smtClean="0">
                <a:solidFill>
                  <a:srgbClr val="FF0000"/>
                </a:solidFill>
              </a:rPr>
              <a:t>Votre coopération est importante</a:t>
            </a:r>
            <a:r>
              <a:rPr lang="fr-FR" sz="1400" dirty="0" smtClean="0"/>
              <a:t>, vous devrez rester immobile, et dans certains cas, on vous demandera d’arrêter de respirer quelques secondes</a:t>
            </a:r>
            <a:endParaRPr lang="fr-FR" sz="1400" dirty="0"/>
          </a:p>
        </p:txBody>
      </p:sp>
      <p:pic>
        <p:nvPicPr>
          <p:cNvPr id="1050" name="Picture 26" descr="119,219 Chronométre Vectores, Ilustraciones y Gráficos - 123RF"/>
          <p:cNvPicPr>
            <a:picLocks noChangeAspect="1" noChangeArrowheads="1"/>
          </p:cNvPicPr>
          <p:nvPr/>
        </p:nvPicPr>
        <p:blipFill>
          <a:blip r:embed="rId5" cstate="print"/>
          <a:srcRect/>
          <a:stretch>
            <a:fillRect/>
          </a:stretch>
        </p:blipFill>
        <p:spPr bwMode="auto">
          <a:xfrm>
            <a:off x="7956376" y="2924944"/>
            <a:ext cx="755576" cy="755576"/>
          </a:xfrm>
          <a:prstGeom prst="rect">
            <a:avLst/>
          </a:prstGeom>
          <a:noFill/>
        </p:spPr>
      </p:pic>
      <p:sp>
        <p:nvSpPr>
          <p:cNvPr id="22" name="ZoneTexte 21"/>
          <p:cNvSpPr txBox="1"/>
          <p:nvPr/>
        </p:nvSpPr>
        <p:spPr>
          <a:xfrm>
            <a:off x="5364088" y="3068960"/>
            <a:ext cx="2376263" cy="430887"/>
          </a:xfrm>
          <a:prstGeom prst="rect">
            <a:avLst/>
          </a:prstGeom>
          <a:noFill/>
        </p:spPr>
        <p:txBody>
          <a:bodyPr wrap="square" rtlCol="0">
            <a:spAutoFit/>
          </a:bodyPr>
          <a:lstStyle/>
          <a:p>
            <a:pPr algn="just"/>
            <a:r>
              <a:rPr lang="fr-FR" sz="1100" dirty="0" smtClean="0"/>
              <a:t>Le scanner est un examen rapide, vous resterez entre 5 et 15 sur la table.</a:t>
            </a:r>
            <a:endParaRPr lang="fr-FR" sz="1100" dirty="0"/>
          </a:p>
        </p:txBody>
      </p:sp>
      <p:sp>
        <p:nvSpPr>
          <p:cNvPr id="23" name="ZoneTexte 22"/>
          <p:cNvSpPr txBox="1"/>
          <p:nvPr/>
        </p:nvSpPr>
        <p:spPr>
          <a:xfrm>
            <a:off x="251520" y="3284984"/>
            <a:ext cx="2619628" cy="369332"/>
          </a:xfrm>
          <a:prstGeom prst="rect">
            <a:avLst/>
          </a:prstGeom>
          <a:noFill/>
          <a:ln w="19050">
            <a:solidFill>
              <a:schemeClr val="tx1"/>
            </a:solidFill>
          </a:ln>
        </p:spPr>
        <p:txBody>
          <a:bodyPr wrap="none" rtlCol="0">
            <a:spAutoFit/>
          </a:bodyPr>
          <a:lstStyle/>
          <a:p>
            <a:r>
              <a:rPr lang="fr-FR" dirty="0" smtClean="0"/>
              <a:t>Le scanner avec injection</a:t>
            </a:r>
            <a:endParaRPr lang="fr-FR" dirty="0"/>
          </a:p>
        </p:txBody>
      </p:sp>
      <p:sp>
        <p:nvSpPr>
          <p:cNvPr id="24" name="ZoneTexte 23"/>
          <p:cNvSpPr txBox="1"/>
          <p:nvPr/>
        </p:nvSpPr>
        <p:spPr>
          <a:xfrm>
            <a:off x="179512" y="3789040"/>
            <a:ext cx="7416824" cy="938719"/>
          </a:xfrm>
          <a:prstGeom prst="rect">
            <a:avLst/>
          </a:prstGeom>
          <a:noFill/>
        </p:spPr>
        <p:txBody>
          <a:bodyPr wrap="square" rtlCol="0">
            <a:spAutoFit/>
          </a:bodyPr>
          <a:lstStyle/>
          <a:p>
            <a:pPr>
              <a:buFontTx/>
              <a:buChar char="-"/>
            </a:pPr>
            <a:r>
              <a:rPr lang="fr-FR" sz="1100" dirty="0" smtClean="0"/>
              <a:t>Le manipulateur vous posera une perfusion le plus souvent au pli du coude (qui sera retiré à la fin de l’examen) et l’injection sera réalisée sur la table d’examen. Le produit utilisé est opaque aux rayons X et sert à colorer les vaisseaux ainsi qu’à contraster l’image.</a:t>
            </a:r>
          </a:p>
          <a:p>
            <a:pPr>
              <a:buFontTx/>
              <a:buChar char="-"/>
            </a:pPr>
            <a:r>
              <a:rPr lang="fr-FR" sz="1100" dirty="0"/>
              <a:t> </a:t>
            </a:r>
            <a:r>
              <a:rPr lang="fr-FR" sz="1100" dirty="0" smtClean="0"/>
              <a:t>Il n’existe pas d’allergie à l’iode, mais uniquement à certaine marque de produit de contraste (les allergies aux fruits de mer n’ont rien à voir avec le produit utilisé au scanner).</a:t>
            </a:r>
            <a:endParaRPr lang="fr-FR" sz="1100" dirty="0"/>
          </a:p>
        </p:txBody>
      </p:sp>
      <p:pic>
        <p:nvPicPr>
          <p:cNvPr id="1052" name="Picture 28" descr="Icône De Contour Simple Avec Une Photo Dune Seringue Un Dessin Sans Un  Remplissage Illustration Vectorielle Vecteurs libres de droits et plus  d&amp;#39;images vectorielles de Abstrait - iStock"/>
          <p:cNvPicPr>
            <a:picLocks noChangeAspect="1" noChangeArrowheads="1"/>
          </p:cNvPicPr>
          <p:nvPr/>
        </p:nvPicPr>
        <p:blipFill>
          <a:blip r:embed="rId6" cstate="print"/>
          <a:srcRect/>
          <a:stretch>
            <a:fillRect/>
          </a:stretch>
        </p:blipFill>
        <p:spPr bwMode="auto">
          <a:xfrm>
            <a:off x="251520" y="4869160"/>
            <a:ext cx="1080120" cy="1080120"/>
          </a:xfrm>
          <a:prstGeom prst="rect">
            <a:avLst/>
          </a:prstGeom>
          <a:noFill/>
        </p:spPr>
      </p:pic>
      <p:sp>
        <p:nvSpPr>
          <p:cNvPr id="26" name="ZoneTexte 25"/>
          <p:cNvSpPr txBox="1"/>
          <p:nvPr/>
        </p:nvSpPr>
        <p:spPr>
          <a:xfrm>
            <a:off x="1475656" y="4941168"/>
            <a:ext cx="7344816" cy="938719"/>
          </a:xfrm>
          <a:prstGeom prst="rect">
            <a:avLst/>
          </a:prstGeom>
          <a:noFill/>
        </p:spPr>
        <p:txBody>
          <a:bodyPr wrap="square" rtlCol="0">
            <a:spAutoFit/>
          </a:bodyPr>
          <a:lstStyle/>
          <a:p>
            <a:r>
              <a:rPr lang="fr-FR" sz="1100" dirty="0" smtClean="0"/>
              <a:t>L’injection est un acte très courant et habituellement très bien toléré. Mais il est probable que vous ressentiez certains effets au moment de l’injection :</a:t>
            </a:r>
          </a:p>
          <a:p>
            <a:pPr>
              <a:buFont typeface="Wingdings"/>
              <a:buChar char="m"/>
            </a:pPr>
            <a:r>
              <a:rPr lang="fr-FR" sz="1100" dirty="0" smtClean="0">
                <a:sym typeface="Wingdings"/>
              </a:rPr>
              <a:t> Sensation de chaleur dans tout le corps </a:t>
            </a:r>
          </a:p>
          <a:p>
            <a:pPr>
              <a:buFont typeface="Wingdings"/>
              <a:buChar char="m"/>
            </a:pPr>
            <a:r>
              <a:rPr lang="fr-FR" sz="1100" dirty="0">
                <a:sym typeface="Wingdings"/>
              </a:rPr>
              <a:t> </a:t>
            </a:r>
            <a:r>
              <a:rPr lang="fr-FR" sz="1100" dirty="0" smtClean="0">
                <a:sym typeface="Wingdings"/>
              </a:rPr>
              <a:t>Goût désagréable dans la bouche</a:t>
            </a:r>
          </a:p>
          <a:p>
            <a:pPr>
              <a:buFont typeface="Wingdings"/>
              <a:buChar char="m"/>
            </a:pPr>
            <a:r>
              <a:rPr lang="fr-FR" sz="1100" dirty="0">
                <a:sym typeface="Wingdings"/>
              </a:rPr>
              <a:t> </a:t>
            </a:r>
            <a:r>
              <a:rPr lang="fr-FR" sz="1100" dirty="0" smtClean="0">
                <a:sym typeface="Wingdings"/>
              </a:rPr>
              <a:t>Sensation d’uriner (en particulier chez les femmes)</a:t>
            </a:r>
            <a:endParaRPr lang="fr-FR" sz="1100" dirty="0"/>
          </a:p>
        </p:txBody>
      </p:sp>
      <p:sp>
        <p:nvSpPr>
          <p:cNvPr id="28" name="Parenthèse fermante 27"/>
          <p:cNvSpPr/>
          <p:nvPr/>
        </p:nvSpPr>
        <p:spPr>
          <a:xfrm>
            <a:off x="4644008" y="5301208"/>
            <a:ext cx="216024" cy="576064"/>
          </a:xfrm>
          <a:prstGeom prst="rightBracket">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fr-FR" dirty="0"/>
          </a:p>
        </p:txBody>
      </p:sp>
      <p:cxnSp>
        <p:nvCxnSpPr>
          <p:cNvPr id="30" name="Connecteur droit 29"/>
          <p:cNvCxnSpPr>
            <a:stCxn id="28" idx="2"/>
          </p:cNvCxnSpPr>
          <p:nvPr/>
        </p:nvCxnSpPr>
        <p:spPr>
          <a:xfrm>
            <a:off x="4860032" y="5589240"/>
            <a:ext cx="576064" cy="0"/>
          </a:xfrm>
          <a:prstGeom prst="line">
            <a:avLst/>
          </a:prstGeom>
        </p:spPr>
        <p:style>
          <a:lnRef idx="2">
            <a:schemeClr val="dk1"/>
          </a:lnRef>
          <a:fillRef idx="0">
            <a:schemeClr val="dk1"/>
          </a:fillRef>
          <a:effectRef idx="1">
            <a:schemeClr val="dk1"/>
          </a:effectRef>
          <a:fontRef idx="minor">
            <a:schemeClr val="tx1"/>
          </a:fontRef>
        </p:style>
      </p:cxnSp>
      <p:sp>
        <p:nvSpPr>
          <p:cNvPr id="31" name="ZoneTexte 30"/>
          <p:cNvSpPr txBox="1"/>
          <p:nvPr/>
        </p:nvSpPr>
        <p:spPr>
          <a:xfrm>
            <a:off x="5508104" y="5445224"/>
            <a:ext cx="2821606" cy="261610"/>
          </a:xfrm>
          <a:prstGeom prst="rect">
            <a:avLst/>
          </a:prstGeom>
          <a:noFill/>
        </p:spPr>
        <p:txBody>
          <a:bodyPr wrap="none" rtlCol="0">
            <a:spAutoFit/>
          </a:bodyPr>
          <a:lstStyle/>
          <a:p>
            <a:r>
              <a:rPr lang="fr-FR" sz="1100" dirty="0" smtClean="0">
                <a:solidFill>
                  <a:srgbClr val="FF0000"/>
                </a:solidFill>
              </a:rPr>
              <a:t>Ces effets disparaissent en quelques secondes</a:t>
            </a:r>
            <a:endParaRPr lang="fr-FR" sz="1100" dirty="0">
              <a:solidFill>
                <a:srgbClr val="FF0000"/>
              </a:solidFill>
            </a:endParaRPr>
          </a:p>
        </p:txBody>
      </p:sp>
      <p:sp>
        <p:nvSpPr>
          <p:cNvPr id="32" name="ZoneTexte 31"/>
          <p:cNvSpPr txBox="1"/>
          <p:nvPr/>
        </p:nvSpPr>
        <p:spPr>
          <a:xfrm>
            <a:off x="179512" y="6093296"/>
            <a:ext cx="8640960" cy="600164"/>
          </a:xfrm>
          <a:prstGeom prst="rect">
            <a:avLst/>
          </a:prstGeom>
          <a:noFill/>
        </p:spPr>
        <p:txBody>
          <a:bodyPr wrap="square" rtlCol="0">
            <a:spAutoFit/>
          </a:bodyPr>
          <a:lstStyle/>
          <a:p>
            <a:r>
              <a:rPr lang="fr-FR" sz="1100" b="1" dirty="0" smtClean="0"/>
              <a:t>Complications rares possibles : </a:t>
            </a:r>
            <a:r>
              <a:rPr lang="fr-FR" sz="1100" dirty="0" smtClean="0"/>
              <a:t>hématome ou fuite sous la peau au niveau de la veine et qui nécessite un traitement local, réaction d’intolérance (vomissement, démangeaisons…) généralement transitoire et sans gravité. Dans des cas rarissimes, des réactions allergiques graves (œdème de Quincke, trouble cardio-respiratoire…) ou encore diminution de la fonction rénale chez certains patients.</a:t>
            </a:r>
            <a:endParaRPr lang="fr-FR" sz="1100"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377</Words>
  <Application>Microsoft Office PowerPoint</Application>
  <PresentationFormat>Affichage à l'écran (4:3)</PresentationFormat>
  <Paragraphs>15</Paragraphs>
  <Slides>1</Slides>
  <Notes>0</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Thème Office</vt:lpstr>
      <vt:lpstr>Diapositive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utilisateur</dc:creator>
  <cp:lastModifiedBy>utilisateur</cp:lastModifiedBy>
  <cp:revision>8</cp:revision>
  <dcterms:created xsi:type="dcterms:W3CDTF">2021-08-16T14:35:01Z</dcterms:created>
  <dcterms:modified xsi:type="dcterms:W3CDTF">2021-08-16T15:51:35Z</dcterms:modified>
</cp:coreProperties>
</file>